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1" r:id="rId1"/>
  </p:sldMasterIdLst>
  <p:notesMasterIdLst>
    <p:notesMasterId r:id="rId15"/>
  </p:notesMasterIdLst>
  <p:handoutMasterIdLst>
    <p:handoutMasterId r:id="rId16"/>
  </p:handoutMasterIdLst>
  <p:sldIdLst>
    <p:sldId id="264" r:id="rId2"/>
    <p:sldId id="316" r:id="rId3"/>
    <p:sldId id="279" r:id="rId4"/>
    <p:sldId id="306" r:id="rId5"/>
    <p:sldId id="307" r:id="rId6"/>
    <p:sldId id="282" r:id="rId7"/>
    <p:sldId id="308" r:id="rId8"/>
    <p:sldId id="283" r:id="rId9"/>
    <p:sldId id="317" r:id="rId10"/>
    <p:sldId id="313" r:id="rId11"/>
    <p:sldId id="318" r:id="rId12"/>
    <p:sldId id="309" r:id="rId13"/>
    <p:sldId id="311" r:id="rId14"/>
  </p:sldIdLst>
  <p:sldSz cx="9144000" cy="6858000" type="screen4x3"/>
  <p:notesSz cx="7102475" cy="89916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32">
          <p15:clr>
            <a:srgbClr val="A4A3A4"/>
          </p15:clr>
        </p15:guide>
        <p15:guide id="2" pos="2237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76520" autoAdjust="0"/>
  </p:normalViewPr>
  <p:slideViewPr>
    <p:cSldViewPr>
      <p:cViewPr varScale="1">
        <p:scale>
          <a:sx n="51" d="100"/>
          <a:sy n="51" d="100"/>
        </p:scale>
        <p:origin x="1720" y="4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>
        <p:scale>
          <a:sx n="75" d="100"/>
          <a:sy n="75" d="100"/>
        </p:scale>
        <p:origin x="-732" y="570"/>
      </p:cViewPr>
      <p:guideLst>
        <p:guide orient="horz" pos="2832"/>
        <p:guide pos="2237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8163" cy="449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555" name="Rectangle 1027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4313" y="0"/>
            <a:ext cx="3078162" cy="449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556" name="Rectangle 1028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542338"/>
            <a:ext cx="3078163" cy="449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557" name="Rectangle 1029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4313" y="8542338"/>
            <a:ext cx="3078162" cy="449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A18E7926-E039-49A8-99EF-F05530FC4E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420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8163" cy="449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4313" y="0"/>
            <a:ext cx="3078162" cy="449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303338" y="674688"/>
            <a:ext cx="4495800" cy="33718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7738" y="4270375"/>
            <a:ext cx="5207000" cy="4046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0"/>
            <a:r>
              <a:rPr lang="en-US" noProof="0"/>
              <a:t>Second level</a:t>
            </a:r>
          </a:p>
          <a:p>
            <a:pPr lvl="0"/>
            <a:r>
              <a:rPr lang="en-US" noProof="0"/>
              <a:t>Third level</a:t>
            </a:r>
          </a:p>
          <a:p>
            <a:pPr lvl="0"/>
            <a:r>
              <a:rPr lang="en-US" noProof="0"/>
              <a:t>Fourth level</a:t>
            </a:r>
          </a:p>
          <a:p>
            <a:pPr lvl="0"/>
            <a:r>
              <a:rPr lang="en-US" noProof="0"/>
              <a:t>Fifth level</a:t>
            </a:r>
          </a:p>
        </p:txBody>
      </p:sp>
      <p:sp>
        <p:nvSpPr>
          <p:cNvPr id="122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542338"/>
            <a:ext cx="3078163" cy="449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2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4313" y="8542338"/>
            <a:ext cx="3078162" cy="449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55F64A24-E163-4656-B197-B56F0C6B74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501522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742950" indent="-28575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11430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6002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20574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news.gallup.com/poll/235280/americans-say-pornography-morally-acceptable.aspx" TargetMode="External"/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D0521F5E-7492-4D3D-8148-C3311F155A57}" type="slidenum">
              <a:rPr lang="en-US" altLang="en-US" smtClean="0">
                <a:latin typeface="Times New Roman" pitchFamily="18" charset="0"/>
              </a:rPr>
              <a:pPr/>
              <a:t>1</a:t>
            </a:fld>
            <a:endParaRPr lang="en-US" altLang="en-US">
              <a:latin typeface="Times New Roman" pitchFamily="18" charset="0"/>
            </a:endParaRPr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Char char="•"/>
            </a:pPr>
            <a:r>
              <a:rPr lang="en-US" altLang="en-US" u="sng"/>
              <a:t>Commonly accepted ethical principles</a:t>
            </a:r>
            <a:r>
              <a:rPr lang="en-US" altLang="en-US"/>
              <a:t>:</a:t>
            </a:r>
          </a:p>
          <a:p>
            <a:pPr marL="457200" lvl="1" indent="0">
              <a:buFontTx/>
              <a:buChar char="•"/>
            </a:pPr>
            <a:r>
              <a:rPr lang="en-US" altLang="en-US"/>
              <a:t>Societal concensus</a:t>
            </a:r>
          </a:p>
          <a:p>
            <a:pPr marL="457200" lvl="1" indent="0">
              <a:buFontTx/>
              <a:buChar char="•"/>
            </a:pPr>
            <a:r>
              <a:rPr lang="en-US" altLang="en-US"/>
              <a:t>Character education</a:t>
            </a:r>
          </a:p>
          <a:p>
            <a:r>
              <a:rPr lang="en-US" altLang="en-US"/>
              <a:t>Sexually transmitted infections</a:t>
            </a:r>
          </a:p>
          <a:p>
            <a:r>
              <a:rPr lang="en-US" altLang="en-US"/>
              <a:t>Sexual activity between unmarried partners</a:t>
            </a:r>
          </a:p>
          <a:p>
            <a:r>
              <a:rPr lang="en-US" altLang="en-US" u="sng"/>
              <a:t>Sodomy</a:t>
            </a:r>
            <a:r>
              <a:rPr lang="en-US" altLang="en-US"/>
              <a:t>:</a:t>
            </a:r>
          </a:p>
          <a:p>
            <a:pPr marL="457200" lvl="1" indent="0">
              <a:buFontTx/>
              <a:buChar char="•"/>
            </a:pPr>
            <a:r>
              <a:rPr lang="en-US" altLang="en-US"/>
              <a:t>Question of privacy</a:t>
            </a:r>
          </a:p>
          <a:p>
            <a:pPr marL="457200" lvl="1" indent="0">
              <a:buFontTx/>
              <a:buChar char="•"/>
            </a:pPr>
            <a:r>
              <a:rPr lang="en-US" altLang="en-US"/>
              <a:t>Discrimination against homosexuals</a:t>
            </a:r>
            <a:endParaRPr lang="en-US" altLang="en-US" u="sng"/>
          </a:p>
          <a:p>
            <a:r>
              <a:rPr lang="en-US" altLang="en-US"/>
              <a:t>Contraception</a:t>
            </a:r>
          </a:p>
          <a:p>
            <a:pPr>
              <a:buFontTx/>
              <a:buChar char="•"/>
            </a:pPr>
            <a:r>
              <a:rPr lang="en-US" altLang="en-US" u="sng"/>
              <a:t>Abortions</a:t>
            </a:r>
            <a:r>
              <a:rPr lang="en-US" altLang="en-US"/>
              <a:t>:</a:t>
            </a:r>
          </a:p>
          <a:p>
            <a:pPr marL="457200" lvl="1" indent="0">
              <a:buFontTx/>
              <a:buChar char="•"/>
            </a:pPr>
            <a:r>
              <a:rPr lang="en-US" altLang="en-US"/>
              <a:t>Determining when life begins</a:t>
            </a:r>
          </a:p>
          <a:p>
            <a:pPr marL="457200" lvl="1" indent="0">
              <a:buFontTx/>
              <a:buChar char="•"/>
            </a:pPr>
            <a:r>
              <a:rPr lang="en-US" altLang="en-US"/>
              <a:t>Rights of a woman</a:t>
            </a:r>
          </a:p>
          <a:p>
            <a:pPr marL="457200" lvl="1" indent="0">
              <a:buFontTx/>
              <a:buChar char="•"/>
            </a:pPr>
            <a:r>
              <a:rPr lang="en-US" altLang="en-US"/>
              <a:t>Rights of the unborn</a:t>
            </a:r>
          </a:p>
          <a:p>
            <a:pPr>
              <a:buFontTx/>
              <a:buChar char="•"/>
            </a:pPr>
            <a:r>
              <a:rPr lang="en-US" altLang="en-US" u="sng"/>
              <a:t>Amniocentesis</a:t>
            </a:r>
            <a:r>
              <a:rPr lang="en-US" altLang="en-US"/>
              <a:t>:</a:t>
            </a:r>
          </a:p>
          <a:p>
            <a:pPr marL="457200" lvl="1" indent="0">
              <a:buFontTx/>
              <a:buChar char="•"/>
            </a:pPr>
            <a:r>
              <a:rPr lang="en-US" altLang="en-US"/>
              <a:t>Risk of procedure</a:t>
            </a:r>
          </a:p>
          <a:p>
            <a:pPr marL="457200" lvl="1" indent="0">
              <a:buFontTx/>
              <a:buChar char="•"/>
            </a:pPr>
            <a:r>
              <a:rPr lang="en-US" altLang="en-US"/>
              <a:t>Increased likelihood of abortion </a:t>
            </a:r>
          </a:p>
          <a:p>
            <a:r>
              <a:rPr lang="en-US" altLang="en-US" u="sng"/>
              <a:t>Fetal tissue implantation</a:t>
            </a:r>
            <a:r>
              <a:rPr lang="en-US" altLang="en-US"/>
              <a:t>: </a:t>
            </a:r>
          </a:p>
          <a:p>
            <a:pPr marL="457200" lvl="1" indent="0">
              <a:buFontTx/>
              <a:buChar char="•"/>
            </a:pPr>
            <a:r>
              <a:rPr lang="en-US" altLang="en-US"/>
              <a:t>Abortion debate</a:t>
            </a:r>
          </a:p>
          <a:p>
            <a:pPr marL="457200" lvl="1" indent="0">
              <a:buFontTx/>
              <a:buChar char="•"/>
            </a:pPr>
            <a:r>
              <a:rPr lang="en-US" altLang="en-US"/>
              <a:t>Medical value </a:t>
            </a:r>
            <a:endParaRPr lang="en-US" altLang="en-US" u="sng"/>
          </a:p>
          <a:p>
            <a:r>
              <a:rPr lang="en-US" altLang="en-US"/>
              <a:t>Prostitution</a:t>
            </a:r>
          </a:p>
          <a:p>
            <a:r>
              <a:rPr lang="en-US" altLang="en-US"/>
              <a:t>In vitro fertilization</a:t>
            </a:r>
          </a:p>
          <a:p>
            <a:r>
              <a:rPr lang="en-US" altLang="en-US" u="sng"/>
              <a:t>Genetic engineering</a:t>
            </a:r>
            <a:r>
              <a:rPr lang="en-US" altLang="en-US"/>
              <a:t>:</a:t>
            </a:r>
          </a:p>
          <a:p>
            <a:r>
              <a:rPr lang="en-US" altLang="en-US"/>
              <a:t>Sexual responsibility to a partner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7215F8A-9668-487E-8E07-E99F92B73402}" type="slidenum">
              <a:rPr lang="en-US" altLang="en-US">
                <a:latin typeface="Times New Roman" panose="02020603050405020304" pitchFamily="18" charset="0"/>
              </a:rPr>
              <a:pPr/>
              <a:t>2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/>
              <a:t>Ethics refers to a system by which a society decides whether an action is moral or immoral.</a:t>
            </a:r>
          </a:p>
          <a:p>
            <a:pPr>
              <a:buFontTx/>
              <a:buChar char="•"/>
            </a:pPr>
            <a:r>
              <a:rPr lang="en-US" altLang="en-US" u="sng"/>
              <a:t>Ethical Principles</a:t>
            </a:r>
            <a:r>
              <a:rPr lang="en-US" altLang="en-US"/>
              <a:t>:</a:t>
            </a:r>
          </a:p>
          <a:p>
            <a:pPr marL="457200" lvl="1" indent="0">
              <a:buFontTx/>
              <a:buChar char="•"/>
            </a:pPr>
            <a:r>
              <a:rPr lang="en-US" altLang="en-US"/>
              <a:t>Nonmaeficence (do no harm)</a:t>
            </a:r>
          </a:p>
          <a:p>
            <a:pPr marL="457200" lvl="1" indent="0">
              <a:buFontTx/>
              <a:buChar char="•"/>
            </a:pPr>
            <a:r>
              <a:rPr lang="en-US" altLang="en-US"/>
              <a:t>Beneficience (do good) </a:t>
            </a:r>
          </a:p>
          <a:p>
            <a:pPr marL="457200" lvl="1" indent="0">
              <a:buFontTx/>
              <a:buChar char="•"/>
            </a:pPr>
            <a:r>
              <a:rPr lang="en-US" altLang="en-US"/>
              <a:t>Autonomy/liberty (people should be free to make their own decisions)</a:t>
            </a:r>
          </a:p>
          <a:p>
            <a:pPr marL="457200" lvl="1" indent="0">
              <a:buFontTx/>
              <a:buChar char="•"/>
            </a:pPr>
            <a:r>
              <a:rPr lang="en-US" altLang="en-US"/>
              <a:t>Justice/fairness</a:t>
            </a:r>
          </a:p>
          <a:p>
            <a:pPr marL="457200" lvl="1" indent="0">
              <a:buFontTx/>
              <a:buChar char="•"/>
            </a:pPr>
            <a:r>
              <a:rPr lang="en-US" altLang="en-US"/>
              <a:t>Social utility (what is best for society)</a:t>
            </a:r>
          </a:p>
          <a:p>
            <a:pPr>
              <a:buFontTx/>
              <a:buChar char="•"/>
            </a:pPr>
            <a:r>
              <a:rPr lang="en-US" altLang="en-US" u="sng"/>
              <a:t>Ethical dilemmas</a:t>
            </a:r>
            <a:r>
              <a:rPr lang="en-US" altLang="en-US"/>
              <a:t>:When 2 or more ethical principles work in opposing fashion in a particular situation resulting in bewilderment regarding what is moral and immoral.</a:t>
            </a:r>
          </a:p>
          <a:p>
            <a:pPr marL="457200" lvl="1" indent="0">
              <a:buFontTx/>
              <a:buChar char="•"/>
            </a:pPr>
            <a:r>
              <a:rPr lang="en-US" altLang="en-US"/>
              <a:t>Rule ethics</a:t>
            </a:r>
          </a:p>
          <a:p>
            <a:pPr marL="457200" lvl="1" indent="0">
              <a:buFontTx/>
              <a:buChar char="•"/>
            </a:pPr>
            <a:r>
              <a:rPr lang="en-US" altLang="en-US"/>
              <a:t>Situation ethics</a:t>
            </a:r>
          </a:p>
        </p:txBody>
      </p:sp>
    </p:spTree>
    <p:extLst>
      <p:ext uri="{BB962C8B-B14F-4D97-AF65-F5344CB8AC3E}">
        <p14:creationId xmlns:p14="http://schemas.microsoft.com/office/powerpoint/2010/main" val="3818033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D7FE1B28-D363-483B-A628-B15AF0273E8E}" type="slidenum">
              <a:rPr lang="en-US" altLang="en-US" smtClean="0">
                <a:latin typeface="Times New Roman" pitchFamily="18" charset="0"/>
              </a:rPr>
              <a:pPr/>
              <a:t>3</a:t>
            </a:fld>
            <a:endParaRPr lang="en-US" altLang="en-US">
              <a:latin typeface="Times New Roman" pitchFamily="18" charset="0"/>
            </a:endParaRPr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latin typeface="Gill Sans MT" pitchFamily="34" charset="0"/>
              </a:rPr>
              <a:t>Annual business in sexually explicit material roughly $10-$14 billion in U.S. </a:t>
            </a:r>
          </a:p>
          <a:p>
            <a:r>
              <a:rPr lang="en-US" altLang="en-US">
                <a:latin typeface="Gill Sans MT" pitchFamily="34" charset="0"/>
              </a:rPr>
              <a:t>Playboy, Penthouse sell 5 million copies a month</a:t>
            </a:r>
          </a:p>
          <a:p>
            <a:r>
              <a:rPr lang="en-US" altLang="en-US">
                <a:latin typeface="Gill Sans MT" pitchFamily="34" charset="0"/>
              </a:rPr>
              <a:t>The Internet</a:t>
            </a:r>
          </a:p>
          <a:p>
            <a:pPr marL="457200" lvl="1" indent="0"/>
            <a:r>
              <a:rPr lang="en-US" altLang="en-US">
                <a:latin typeface="Gill Sans MT" pitchFamily="34" charset="0"/>
              </a:rPr>
              <a:t>“sex” is most frequent search term</a:t>
            </a:r>
          </a:p>
          <a:p>
            <a:r>
              <a:rPr lang="en-US" altLang="en-US">
                <a:latin typeface="Gill Sans MT" pitchFamily="34" charset="0"/>
              </a:rPr>
              <a:t>Sexually explicit videos </a:t>
            </a:r>
          </a:p>
          <a:p>
            <a:pPr marL="457200" lvl="1" indent="0"/>
            <a:r>
              <a:rPr lang="en-US" altLang="en-US">
                <a:latin typeface="Gill Sans MT" pitchFamily="34" charset="0"/>
              </a:rPr>
              <a:t>700 million rented/bought annually: 15-25% of videos sold</a:t>
            </a:r>
          </a:p>
          <a:p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48F721D5-0776-4368-A68E-1B849AF00DC5}" type="slidenum">
              <a:rPr lang="en-US" altLang="en-US" smtClean="0">
                <a:latin typeface="Times New Roman" pitchFamily="18" charset="0"/>
              </a:rPr>
              <a:pPr/>
              <a:t>4</a:t>
            </a:fld>
            <a:endParaRPr lang="en-US" altLang="en-US">
              <a:latin typeface="Times New Roman" pitchFamily="18" charset="0"/>
            </a:endParaRPr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800"/>
              <a:t>Media images can negatively distort body image and self-esteem.</a:t>
            </a:r>
          </a:p>
          <a:p>
            <a:pPr>
              <a:lnSpc>
                <a:spcPct val="80000"/>
              </a:lnSpc>
            </a:pPr>
            <a:r>
              <a:rPr lang="en-US" altLang="en-US" sz="800"/>
              <a:t>Many ads use sexual imagery to attract attention and stimulate senses.</a:t>
            </a:r>
          </a:p>
          <a:p>
            <a:pPr>
              <a:lnSpc>
                <a:spcPct val="80000"/>
              </a:lnSpc>
            </a:pPr>
            <a:r>
              <a:rPr lang="en-US" altLang="en-US" sz="800"/>
              <a:t>Media fail to depict safer sex practices.</a:t>
            </a:r>
          </a:p>
          <a:p>
            <a:pPr>
              <a:lnSpc>
                <a:spcPct val="80000"/>
              </a:lnSpc>
            </a:pPr>
            <a:r>
              <a:rPr lang="en-US" altLang="en-US" sz="800" u="sng"/>
              <a:t>Television advertising and programming</a:t>
            </a:r>
            <a:r>
              <a:rPr lang="en-US" altLang="en-US" sz="800"/>
              <a:t>:</a:t>
            </a:r>
          </a:p>
          <a:p>
            <a:pPr marL="457200" lvl="1" indent="0">
              <a:lnSpc>
                <a:spcPct val="80000"/>
              </a:lnSpc>
              <a:buFontTx/>
              <a:buChar char="•"/>
            </a:pPr>
            <a:r>
              <a:rPr lang="en-US" altLang="en-US" sz="800"/>
              <a:t>Commercials</a:t>
            </a:r>
          </a:p>
          <a:p>
            <a:pPr marL="457200" lvl="1" indent="0">
              <a:lnSpc>
                <a:spcPct val="80000"/>
              </a:lnSpc>
              <a:buFontTx/>
              <a:buChar char="•"/>
            </a:pPr>
            <a:r>
              <a:rPr lang="en-US" altLang="en-US" sz="800"/>
              <a:t>Soap operas</a:t>
            </a:r>
          </a:p>
          <a:p>
            <a:pPr marL="457200" lvl="1" indent="0">
              <a:lnSpc>
                <a:spcPct val="80000"/>
              </a:lnSpc>
              <a:buFontTx/>
              <a:buChar char="•"/>
            </a:pPr>
            <a:r>
              <a:rPr lang="en-US" altLang="en-US" sz="800"/>
              <a:t>Cable television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en-US" altLang="en-US" sz="800" u="sng"/>
              <a:t>Literature</a:t>
            </a:r>
            <a:r>
              <a:rPr lang="en-US" altLang="en-US" sz="800"/>
              <a:t>:</a:t>
            </a:r>
          </a:p>
          <a:p>
            <a:pPr marL="457200" lvl="1" indent="0">
              <a:lnSpc>
                <a:spcPct val="80000"/>
              </a:lnSpc>
              <a:buFontTx/>
              <a:buChar char="•"/>
            </a:pPr>
            <a:r>
              <a:rPr lang="en-US" altLang="en-US" sz="800"/>
              <a:t>Books</a:t>
            </a:r>
          </a:p>
          <a:p>
            <a:pPr marL="457200" lvl="1" indent="0">
              <a:lnSpc>
                <a:spcPct val="80000"/>
              </a:lnSpc>
              <a:buFontTx/>
              <a:buChar char="•"/>
            </a:pPr>
            <a:r>
              <a:rPr lang="en-US" altLang="en-US" sz="800"/>
              <a:t>Magazines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en-US" altLang="en-US" sz="800" u="sng"/>
              <a:t>On-line material</a:t>
            </a:r>
            <a:r>
              <a:rPr lang="en-US" altLang="en-US" sz="800"/>
              <a:t>:</a:t>
            </a:r>
          </a:p>
          <a:p>
            <a:pPr marL="457200" lvl="1" indent="0">
              <a:lnSpc>
                <a:spcPct val="80000"/>
              </a:lnSpc>
              <a:buFontTx/>
              <a:buChar char="•"/>
            </a:pPr>
            <a:r>
              <a:rPr lang="en-US" altLang="en-US" sz="800"/>
              <a:t>Web sites and email</a:t>
            </a:r>
          </a:p>
          <a:p>
            <a:pPr marL="457200" lvl="1" indent="0">
              <a:lnSpc>
                <a:spcPct val="80000"/>
              </a:lnSpc>
              <a:buFontTx/>
              <a:buChar char="•"/>
            </a:pPr>
            <a:r>
              <a:rPr lang="en-US" altLang="en-US" sz="800"/>
              <a:t>X-rates computer games </a:t>
            </a:r>
          </a:p>
          <a:p>
            <a:pPr>
              <a:lnSpc>
                <a:spcPct val="80000"/>
              </a:lnSpc>
            </a:pPr>
            <a:r>
              <a:rPr lang="en-US" altLang="en-US" sz="800" u="sng"/>
              <a:t>DefinitionsL </a:t>
            </a:r>
          </a:p>
          <a:p>
            <a:pPr>
              <a:lnSpc>
                <a:spcPct val="80000"/>
              </a:lnSpc>
            </a:pPr>
            <a:r>
              <a:rPr lang="en-US" altLang="en-US" sz="800" u="sng"/>
              <a:t>Obscenity</a:t>
            </a:r>
            <a:r>
              <a:rPr lang="en-US" altLang="en-US" sz="800"/>
              <a:t>:</a:t>
            </a:r>
          </a:p>
          <a:p>
            <a:pPr marL="457200" lvl="1" indent="0">
              <a:lnSpc>
                <a:spcPct val="80000"/>
              </a:lnSpc>
              <a:buFontTx/>
              <a:buChar char="•"/>
            </a:pPr>
            <a:r>
              <a:rPr lang="en-US" altLang="en-US" sz="800"/>
              <a:t>Work appeals to purient interest </a:t>
            </a:r>
          </a:p>
          <a:p>
            <a:pPr marL="457200" lvl="1" indent="0">
              <a:lnSpc>
                <a:spcPct val="80000"/>
              </a:lnSpc>
              <a:buFontTx/>
              <a:buChar char="•"/>
            </a:pPr>
            <a:r>
              <a:rPr lang="en-US" altLang="en-US" sz="800"/>
              <a:t>Depicts or describes sexual conduct patently and legally offensive</a:t>
            </a:r>
          </a:p>
          <a:p>
            <a:pPr marL="457200" lvl="1" indent="0">
              <a:lnSpc>
                <a:spcPct val="80000"/>
              </a:lnSpc>
              <a:buFontTx/>
              <a:buChar char="•"/>
            </a:pPr>
            <a:r>
              <a:rPr lang="en-US" altLang="en-US" sz="800"/>
              <a:t>Work lack literary, artistic, political or scientific value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en-US" altLang="en-US" sz="800" u="sng"/>
              <a:t>Erotica</a:t>
            </a:r>
            <a:r>
              <a:rPr lang="en-US" altLang="en-US" sz="800"/>
              <a:t>: </a:t>
            </a:r>
          </a:p>
          <a:p>
            <a:pPr marL="457200" lvl="1" indent="0">
              <a:lnSpc>
                <a:spcPct val="80000"/>
              </a:lnSpc>
              <a:buFontTx/>
              <a:buChar char="•"/>
            </a:pPr>
            <a:r>
              <a:rPr lang="en-US" altLang="en-US" sz="800"/>
              <a:t>Sexually oriented material that can be evaluated positively </a:t>
            </a:r>
          </a:p>
          <a:p>
            <a:pPr>
              <a:lnSpc>
                <a:spcPct val="80000"/>
              </a:lnSpc>
            </a:pPr>
            <a:r>
              <a:rPr lang="en-US" altLang="en-US" sz="800"/>
              <a:t>No externally used products can enlarge the penis or breasts.</a:t>
            </a:r>
          </a:p>
          <a:p>
            <a:pPr>
              <a:lnSpc>
                <a:spcPct val="80000"/>
              </a:lnSpc>
            </a:pPr>
            <a:r>
              <a:rPr lang="en-US" altLang="en-US" sz="800"/>
              <a:t>Some countries ban any sexually explicit materials.</a:t>
            </a:r>
          </a:p>
          <a:p>
            <a:pPr>
              <a:lnSpc>
                <a:spcPct val="80000"/>
              </a:lnSpc>
            </a:pPr>
            <a:r>
              <a:rPr lang="en-US" altLang="en-US" sz="800">
                <a:latin typeface="Gill Sans MT" pitchFamily="34" charset="0"/>
              </a:rPr>
              <a:t>Is it pornography or erotica?</a:t>
            </a:r>
          </a:p>
          <a:p>
            <a:pPr marL="457200" lvl="1" indent="0">
              <a:lnSpc>
                <a:spcPct val="80000"/>
              </a:lnSpc>
            </a:pPr>
            <a:r>
              <a:rPr lang="en-US" altLang="en-US" sz="800" b="1">
                <a:latin typeface="Gill Sans MT" pitchFamily="34" charset="0"/>
              </a:rPr>
              <a:t>Erotica:</a:t>
            </a:r>
            <a:r>
              <a:rPr lang="en-US" altLang="en-US" sz="800">
                <a:latin typeface="Gill Sans MT" pitchFamily="34" charset="0"/>
              </a:rPr>
              <a:t> from Greek for “love poem”</a:t>
            </a:r>
          </a:p>
          <a:p>
            <a:pPr marL="914400" lvl="2" indent="0">
              <a:lnSpc>
                <a:spcPct val="80000"/>
              </a:lnSpc>
            </a:pPr>
            <a:r>
              <a:rPr lang="en-US" altLang="en-US" sz="800">
                <a:latin typeface="Gill Sans MT" pitchFamily="34" charset="0"/>
              </a:rPr>
              <a:t>positive evaluation of sexually explicit material</a:t>
            </a:r>
          </a:p>
          <a:p>
            <a:pPr marL="914400" lvl="2" indent="0">
              <a:lnSpc>
                <a:spcPct val="80000"/>
              </a:lnSpc>
            </a:pPr>
            <a:r>
              <a:rPr lang="en-US" altLang="en-US" sz="800">
                <a:latin typeface="Gill Sans MT" pitchFamily="34" charset="0"/>
              </a:rPr>
              <a:t>May have artistic value, involve mutuality, respect</a:t>
            </a:r>
          </a:p>
          <a:p>
            <a:pPr marL="457200" lvl="1" indent="0">
              <a:lnSpc>
                <a:spcPct val="80000"/>
              </a:lnSpc>
            </a:pPr>
            <a:r>
              <a:rPr lang="en-US" altLang="en-US" sz="800" b="1">
                <a:latin typeface="Gill Sans MT" pitchFamily="34" charset="0"/>
              </a:rPr>
              <a:t>Pornography:</a:t>
            </a:r>
            <a:r>
              <a:rPr lang="en-US" altLang="en-US" sz="800">
                <a:latin typeface="Gill Sans MT" pitchFamily="34" charset="0"/>
              </a:rPr>
              <a:t> from Latin for “filth”</a:t>
            </a:r>
          </a:p>
          <a:p>
            <a:pPr marL="914400" lvl="2" indent="0">
              <a:lnSpc>
                <a:spcPct val="80000"/>
              </a:lnSpc>
            </a:pPr>
            <a:r>
              <a:rPr lang="en-US" altLang="en-US" sz="800">
                <a:latin typeface="Gill Sans MT" pitchFamily="34" charset="0"/>
              </a:rPr>
              <a:t>negative evaluation of sexually explicit material</a:t>
            </a:r>
          </a:p>
          <a:p>
            <a:pPr marL="914400" lvl="2" indent="0">
              <a:lnSpc>
                <a:spcPct val="80000"/>
              </a:lnSpc>
            </a:pPr>
            <a:r>
              <a:rPr lang="en-US" altLang="en-US" sz="800">
                <a:latin typeface="Gill Sans MT" pitchFamily="34" charset="0"/>
              </a:rPr>
              <a:t>Might include anything that depicts sexuality and causes sexual arousal in the viewer</a:t>
            </a:r>
          </a:p>
          <a:p>
            <a:pPr marL="457200" lvl="1" indent="0">
              <a:lnSpc>
                <a:spcPct val="80000"/>
              </a:lnSpc>
            </a:pPr>
            <a:r>
              <a:rPr lang="en-US" altLang="en-US" sz="800" b="1">
                <a:latin typeface="Gill Sans MT" pitchFamily="34" charset="0"/>
              </a:rPr>
              <a:t>Sexually explicit material:</a:t>
            </a:r>
            <a:r>
              <a:rPr lang="en-US" altLang="en-US" sz="800">
                <a:latin typeface="Gill Sans MT" pitchFamily="34" charset="0"/>
              </a:rPr>
              <a:t> neutral term</a:t>
            </a:r>
          </a:p>
          <a:p>
            <a:pPr marL="914400" lvl="2" indent="0">
              <a:lnSpc>
                <a:spcPct val="80000"/>
              </a:lnSpc>
            </a:pPr>
            <a:r>
              <a:rPr lang="en-US" altLang="en-US" sz="800">
                <a:latin typeface="Gill Sans MT" pitchFamily="34" charset="0"/>
              </a:rPr>
              <a:t>Any material that depicts sexuality or causes sexual arousal</a:t>
            </a:r>
          </a:p>
          <a:p>
            <a:pPr>
              <a:lnSpc>
                <a:spcPct val="80000"/>
              </a:lnSpc>
            </a:pPr>
            <a:endParaRPr lang="en-US" altLang="en-US" sz="800"/>
          </a:p>
          <a:p>
            <a:pPr marL="457200" lvl="1" indent="0">
              <a:lnSpc>
                <a:spcPct val="80000"/>
              </a:lnSpc>
              <a:buFontTx/>
              <a:buChar char="•"/>
            </a:pPr>
            <a:endParaRPr lang="en-US" altLang="en-US" sz="800" u="sng"/>
          </a:p>
          <a:p>
            <a:pPr>
              <a:lnSpc>
                <a:spcPct val="80000"/>
              </a:lnSpc>
            </a:pPr>
            <a:endParaRPr lang="en-US" altLang="en-US" sz="80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77BBC266-6990-4492-83D4-389BA3D27425}" type="slidenum">
              <a:rPr lang="en-US" altLang="en-US" smtClean="0">
                <a:latin typeface="Times New Roman" pitchFamily="18" charset="0"/>
              </a:rPr>
              <a:pPr/>
              <a:t>8</a:t>
            </a:fld>
            <a:endParaRPr lang="en-US" altLang="en-US">
              <a:latin typeface="Times New Roman" pitchFamily="18" charset="0"/>
            </a:endParaRPr>
          </a:p>
        </p:txBody>
      </p:sp>
      <p:sp>
        <p:nvSpPr>
          <p:cNvPr id="21507" name="Rectangle 2"/>
          <p:cNvSpPr>
            <a:spLocks noChangeArrowheads="1"/>
          </p:cNvSpPr>
          <p:nvPr/>
        </p:nvSpPr>
        <p:spPr bwMode="auto">
          <a:xfrm>
            <a:off x="4024313" y="0"/>
            <a:ext cx="3078162" cy="449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en-US" altLang="en-US"/>
          </a:p>
        </p:txBody>
      </p:sp>
      <p:sp>
        <p:nvSpPr>
          <p:cNvPr id="21508" name="Rectangle 3"/>
          <p:cNvSpPr>
            <a:spLocks noChangeArrowheads="1"/>
          </p:cNvSpPr>
          <p:nvPr/>
        </p:nvSpPr>
        <p:spPr bwMode="auto">
          <a:xfrm>
            <a:off x="4024313" y="8542338"/>
            <a:ext cx="3078162" cy="449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b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en-US" altLang="en-US" sz="1200">
                <a:latin typeface="Times New Roman" pitchFamily="18" charset="0"/>
              </a:rPr>
              <a:t>4</a:t>
            </a:r>
          </a:p>
        </p:txBody>
      </p:sp>
      <p:sp>
        <p:nvSpPr>
          <p:cNvPr id="21509" name="Rectangle 4"/>
          <p:cNvSpPr>
            <a:spLocks noChangeArrowheads="1"/>
          </p:cNvSpPr>
          <p:nvPr/>
        </p:nvSpPr>
        <p:spPr bwMode="auto">
          <a:xfrm>
            <a:off x="0" y="8542338"/>
            <a:ext cx="3078163" cy="449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en-US" altLang="en-US"/>
          </a:p>
        </p:txBody>
      </p:sp>
      <p:sp>
        <p:nvSpPr>
          <p:cNvPr id="21510" name="Rectangle 5"/>
          <p:cNvSpPr>
            <a:spLocks noChangeArrowheads="1"/>
          </p:cNvSpPr>
          <p:nvPr/>
        </p:nvSpPr>
        <p:spPr bwMode="auto">
          <a:xfrm>
            <a:off x="0" y="0"/>
            <a:ext cx="3078163" cy="449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en-US" altLang="en-US"/>
          </a:p>
        </p:txBody>
      </p:sp>
      <p:sp>
        <p:nvSpPr>
          <p:cNvPr id="21511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12863" y="681038"/>
            <a:ext cx="4478337" cy="3359150"/>
          </a:xfrm>
          <a:ln w="12700" cap="flat"/>
        </p:spPr>
      </p:sp>
      <p:sp>
        <p:nvSpPr>
          <p:cNvPr id="21512" name="Rectangle 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endParaRPr lang="en-US" alt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5F64A24-E163-4656-B197-B56F0C6B748E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78341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>
                    <a:lumMod val="50000"/>
                  </a:schemeClr>
                </a:solidFill>
                <a:hlinkClick r:id="rId3"/>
              </a:rPr>
              <a:t>https://news.gallup.com/poll/235280/americans-say-pornography-morally-acceptable.aspx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5F64A24-E163-4656-B197-B56F0C6B748E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760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5F64A24-E163-4656-B197-B56F0C6B748E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5106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slide lists some of the points I covered on</a:t>
            </a:r>
            <a:r>
              <a:rPr lang="en-US" baseline="0" dirty="0"/>
              <a:t> the previous slide and also has the link to a Laci Green video that conveys these points as well.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5F64A24-E163-4656-B197-B56F0C6B748E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9702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5867400" cy="6858000"/>
            <a:chOff x="0" y="0"/>
            <a:chExt cx="3696" cy="4320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2880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>
                <a:defRPr/>
              </a:pPr>
              <a:endParaRPr kumimoji="1" lang="en-US" sz="2400">
                <a:latin typeface="Times New Roman" pitchFamily="18" charset="0"/>
              </a:endParaRPr>
            </a:p>
          </p:txBody>
        </p:sp>
        <p:sp>
          <p:nvSpPr>
            <p:cNvPr id="6" name="AutoShape 4"/>
            <p:cNvSpPr>
              <a:spLocks noChangeArrowheads="1"/>
            </p:cNvSpPr>
            <p:nvPr/>
          </p:nvSpPr>
          <p:spPr bwMode="white">
            <a:xfrm>
              <a:off x="432" y="624"/>
              <a:ext cx="3264" cy="12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>
                <a:defRPr/>
              </a:pPr>
              <a:endParaRPr kumimoji="1" lang="en-US" sz="2400">
                <a:latin typeface="Times New Roman" pitchFamily="18" charset="0"/>
              </a:endParaRPr>
            </a:p>
          </p:txBody>
        </p:sp>
      </p:grpSp>
      <p:grpSp>
        <p:nvGrpSpPr>
          <p:cNvPr id="7" name="Group 5"/>
          <p:cNvGrpSpPr>
            <a:grpSpLocks/>
          </p:cNvGrpSpPr>
          <p:nvPr/>
        </p:nvGrpSpPr>
        <p:grpSpPr bwMode="auto">
          <a:xfrm>
            <a:off x="3632200" y="4889500"/>
            <a:ext cx="4876800" cy="319088"/>
            <a:chOff x="2288" y="3080"/>
            <a:chExt cx="3072" cy="201"/>
          </a:xfrm>
        </p:grpSpPr>
        <p:sp>
          <p:nvSpPr>
            <p:cNvPr id="8" name="AutoShape 6"/>
            <p:cNvSpPr>
              <a:spLocks noChangeArrowheads="1"/>
            </p:cNvSpPr>
            <p:nvPr/>
          </p:nvSpPr>
          <p:spPr bwMode="auto">
            <a:xfrm flipH="1">
              <a:off x="2288" y="3080"/>
              <a:ext cx="2914" cy="200"/>
            </a:xfrm>
            <a:prstGeom prst="roundRect">
              <a:avLst>
                <a:gd name="adj" fmla="val 0"/>
              </a:avLst>
            </a:prstGeom>
            <a:solidFill>
              <a:schemeClr val="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AutoShape 7"/>
            <p:cNvSpPr>
              <a:spLocks noChangeArrowheads="1"/>
            </p:cNvSpPr>
            <p:nvPr/>
          </p:nvSpPr>
          <p:spPr bwMode="auto">
            <a:xfrm>
              <a:off x="5196" y="3080"/>
              <a:ext cx="164" cy="201"/>
            </a:xfrm>
            <a:prstGeom prst="flowChartDelay">
              <a:avLst/>
            </a:prstGeom>
            <a:solidFill>
              <a:schemeClr val="hlink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106504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4673600" y="2927350"/>
            <a:ext cx="4013200" cy="1822450"/>
          </a:xfrm>
        </p:spPr>
        <p:txBody>
          <a:bodyPr anchor="b"/>
          <a:lstStyle>
            <a:lvl1pPr marL="0" indent="0">
              <a:buFont typeface="Wingdings" pitchFamily="2" charset="2"/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6508" name="AutoShape 1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990600"/>
            <a:ext cx="8229600" cy="1905000"/>
          </a:xfrm>
          <a:prstGeom prst="roundRect">
            <a:avLst>
              <a:gd name="adj" fmla="val 50000"/>
            </a:avLst>
          </a:prstGeom>
        </p:spPr>
        <p:txBody>
          <a:bodyPr anchor="ctr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Rectangle 9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Rectangle 1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Rectangle 1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6200" y="6248400"/>
            <a:ext cx="587375" cy="488950"/>
          </a:xfrm>
        </p:spPr>
        <p:txBody>
          <a:bodyPr anchorCtr="0"/>
          <a:lstStyle>
            <a:lvl1pPr>
              <a:defRPr/>
            </a:lvl1pPr>
          </a:lstStyle>
          <a:p>
            <a:pPr>
              <a:defRPr/>
            </a:pPr>
            <a:fld id="{E968234E-FB89-4D16-BE6C-4C405DCEF45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4509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5303E-41EE-46B0-9092-A026D9C596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11514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3513F5-FEF2-4B23-9A2C-42D5C32D39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72523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2362200"/>
            <a:ext cx="3770313" cy="3724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60913" y="2362200"/>
            <a:ext cx="3770312" cy="3724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DBB9BB-572D-4821-9163-7851C438031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12900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F00301-055E-4DDD-9154-852B0213AE4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98537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F7C585-8CA5-4BFE-98DE-85F22B661E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1877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7BE879-37CD-4287-A186-82A0F920A58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55272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223AB7-D444-4040-B2EE-4DB7D937E01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35851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4A78F3-044A-4F81-9866-06931CD677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0186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B6A0EC-6BC9-471B-864B-FED101B542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60512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05600" y="762000"/>
            <a:ext cx="1981200" cy="53244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762000"/>
            <a:ext cx="5791200" cy="53244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37D3BE-2879-4B54-A99D-577E1B55843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38240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7620000" cy="6858000"/>
            <a:chOff x="0" y="0"/>
            <a:chExt cx="4800" cy="4320"/>
          </a:xfrm>
        </p:grpSpPr>
        <p:grpSp>
          <p:nvGrpSpPr>
            <p:cNvPr id="1032" name="Group 3"/>
            <p:cNvGrpSpPr>
              <a:grpSpLocks/>
            </p:cNvGrpSpPr>
            <p:nvPr userDrawn="1"/>
          </p:nvGrpSpPr>
          <p:grpSpPr bwMode="auto">
            <a:xfrm>
              <a:off x="0" y="0"/>
              <a:ext cx="2016" cy="4320"/>
              <a:chOff x="0" y="0"/>
              <a:chExt cx="2016" cy="4320"/>
            </a:xfrm>
          </p:grpSpPr>
          <p:sp>
            <p:nvSpPr>
              <p:cNvPr id="105476" name="Rectangle 4"/>
              <p:cNvSpPr>
                <a:spLocks noChangeArrowheads="1"/>
              </p:cNvSpPr>
              <p:nvPr userDrawn="1"/>
            </p:nvSpPr>
            <p:spPr bwMode="auto">
              <a:xfrm>
                <a:off x="0" y="0"/>
                <a:ext cx="480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05477" name="Freeform 5"/>
              <p:cNvSpPr>
                <a:spLocks/>
              </p:cNvSpPr>
              <p:nvPr userDrawn="1"/>
            </p:nvSpPr>
            <p:spPr bwMode="auto">
              <a:xfrm>
                <a:off x="288" y="0"/>
                <a:ext cx="1728" cy="735"/>
              </a:xfrm>
              <a:custGeom>
                <a:avLst/>
                <a:gdLst/>
                <a:ahLst/>
                <a:cxnLst>
                  <a:cxn ang="0">
                    <a:pos x="1728" y="0"/>
                  </a:cxn>
                  <a:cxn ang="0">
                    <a:pos x="1728" y="480"/>
                  </a:cxn>
                  <a:cxn ang="0">
                    <a:pos x="380" y="482"/>
                  </a:cxn>
                  <a:cxn ang="0">
                    <a:pos x="354" y="480"/>
                  </a:cxn>
                  <a:cxn ang="0">
                    <a:pos x="308" y="489"/>
                  </a:cxn>
                  <a:cxn ang="0">
                    <a:pos x="246" y="531"/>
                  </a:cxn>
                  <a:cxn ang="0">
                    <a:pos x="206" y="597"/>
                  </a:cxn>
                  <a:cxn ang="0">
                    <a:pos x="192" y="666"/>
                  </a:cxn>
                  <a:cxn ang="0">
                    <a:pos x="192" y="735"/>
                  </a:cxn>
                  <a:cxn ang="0">
                    <a:pos x="0" y="735"/>
                  </a:cxn>
                  <a:cxn ang="0">
                    <a:pos x="0" y="480"/>
                  </a:cxn>
                  <a:cxn ang="0">
                    <a:pos x="0" y="0"/>
                  </a:cxn>
                  <a:cxn ang="0">
                    <a:pos x="1728" y="0"/>
                  </a:cxn>
                </a:cxnLst>
                <a:rect l="0" t="0" r="r" b="b"/>
                <a:pathLst>
                  <a:path w="1728" h="735">
                    <a:moveTo>
                      <a:pt x="1728" y="0"/>
                    </a:moveTo>
                    <a:lnTo>
                      <a:pt x="1728" y="480"/>
                    </a:lnTo>
                    <a:lnTo>
                      <a:pt x="380" y="482"/>
                    </a:lnTo>
                    <a:lnTo>
                      <a:pt x="354" y="480"/>
                    </a:lnTo>
                    <a:lnTo>
                      <a:pt x="308" y="489"/>
                    </a:lnTo>
                    <a:cubicBezTo>
                      <a:pt x="290" y="498"/>
                      <a:pt x="263" y="513"/>
                      <a:pt x="246" y="531"/>
                    </a:cubicBezTo>
                    <a:cubicBezTo>
                      <a:pt x="229" y="549"/>
                      <a:pt x="215" y="574"/>
                      <a:pt x="206" y="597"/>
                    </a:cubicBezTo>
                    <a:cubicBezTo>
                      <a:pt x="197" y="620"/>
                      <a:pt x="194" y="643"/>
                      <a:pt x="192" y="666"/>
                    </a:cubicBezTo>
                    <a:lnTo>
                      <a:pt x="192" y="735"/>
                    </a:lnTo>
                    <a:lnTo>
                      <a:pt x="0" y="735"/>
                    </a:lnTo>
                    <a:lnTo>
                      <a:pt x="0" y="480"/>
                    </a:lnTo>
                    <a:lnTo>
                      <a:pt x="0" y="0"/>
                    </a:lnTo>
                    <a:lnTo>
                      <a:pt x="1728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noFill/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 wrap="none"/>
              <a:lstStyle/>
              <a:p>
                <a:pPr>
                  <a:defRPr/>
                </a:pPr>
                <a:endParaRPr lang="en-US"/>
              </a:p>
            </p:txBody>
          </p:sp>
        </p:grpSp>
        <p:grpSp>
          <p:nvGrpSpPr>
            <p:cNvPr id="1033" name="Group 6"/>
            <p:cNvGrpSpPr>
              <a:grpSpLocks/>
            </p:cNvGrpSpPr>
            <p:nvPr/>
          </p:nvGrpSpPr>
          <p:grpSpPr bwMode="auto">
            <a:xfrm>
              <a:off x="144" y="1248"/>
              <a:ext cx="4656" cy="201"/>
              <a:chOff x="144" y="1248"/>
              <a:chExt cx="4656" cy="201"/>
            </a:xfrm>
          </p:grpSpPr>
          <p:sp>
            <p:nvSpPr>
              <p:cNvPr id="105479" name="AutoShape 7"/>
              <p:cNvSpPr>
                <a:spLocks noChangeArrowheads="1"/>
              </p:cNvSpPr>
              <p:nvPr/>
            </p:nvSpPr>
            <p:spPr bwMode="auto">
              <a:xfrm>
                <a:off x="384" y="1248"/>
                <a:ext cx="4416" cy="200"/>
              </a:xfrm>
              <a:prstGeom prst="roundRect">
                <a:avLst>
                  <a:gd name="adj" fmla="val 0"/>
                </a:avLst>
              </a:prstGeom>
              <a:solidFill>
                <a:schemeClr val="hlink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05480" name="AutoShape 8"/>
              <p:cNvSpPr>
                <a:spLocks noChangeArrowheads="1"/>
              </p:cNvSpPr>
              <p:nvPr/>
            </p:nvSpPr>
            <p:spPr bwMode="auto">
              <a:xfrm flipH="1">
                <a:off x="144" y="1248"/>
                <a:ext cx="248" cy="201"/>
              </a:xfrm>
              <a:prstGeom prst="flowChartDelay">
                <a:avLst/>
              </a:prstGeom>
              <a:solidFill>
                <a:schemeClr val="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</p:grpSp>
      </p:grpSp>
      <p:sp>
        <p:nvSpPr>
          <p:cNvPr id="1027" name="AutoShape 9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762000"/>
            <a:ext cx="7924800" cy="1143000"/>
          </a:xfrm>
          <a:prstGeom prst="roundRect">
            <a:avLst>
              <a:gd name="adj" fmla="val 21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8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2362200"/>
            <a:ext cx="7693025" cy="3724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5483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438400" y="6248400"/>
            <a:ext cx="2130425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5484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791200" y="6248400"/>
            <a:ext cx="2897188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5485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4138" y="6242050"/>
            <a:ext cx="58737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1" compatLnSpc="1">
            <a:prstTxWarp prst="textNoShape">
              <a:avLst/>
            </a:prstTxWarp>
          </a:bodyPr>
          <a:lstStyle>
            <a:lvl1pPr eaLnBrk="1" hangingPunct="1">
              <a:defRPr sz="2600" b="1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5967C87C-406F-4CF6-858F-53251036EE9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75000"/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wav"/><Relationship Id="rId1" Type="http://schemas.microsoft.com/office/2007/relationships/media" Target="../media/media6.wav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5" Type="http://schemas.openxmlformats.org/officeDocument/2006/relationships/image" Target="../media/image2.png"/><Relationship Id="rId4" Type="http://schemas.openxmlformats.org/officeDocument/2006/relationships/hyperlink" Target="http://www.huffingtonpost.com/2013/07/30/porn-vs-real-sex-video_n_3677746.html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wav"/><Relationship Id="rId1" Type="http://schemas.microsoft.com/office/2007/relationships/media" Target="../media/media8.wav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2.png"/><Relationship Id="rId5" Type="http://schemas.openxmlformats.org/officeDocument/2006/relationships/hyperlink" Target="https://www.psychologytoday.com/us/blog/all-about-sex/201803/surprising-new-data-the-world-s-most-popular-porn-site" TargetMode="External"/><Relationship Id="rId4" Type="http://schemas.openxmlformats.org/officeDocument/2006/relationships/notesSlide" Target="../notesSlides/notesSlide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2.pn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wav"/><Relationship Id="rId1" Type="http://schemas.microsoft.com/office/2007/relationships/media" Target="../media/media11.wav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6" Type="http://schemas.openxmlformats.org/officeDocument/2006/relationships/image" Target="../media/image2.png"/><Relationship Id="rId5" Type="http://schemas.openxmlformats.org/officeDocument/2006/relationships/hyperlink" Target="https://www.youtube.com/watch?v=EBSG98qzaPc" TargetMode="External"/><Relationship Id="rId4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AutoShap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latin typeface="Gill Sans MT" pitchFamily="34" charset="0"/>
              </a:rPr>
              <a:t>SEXUALLY EXPLICIT MATERIALS</a:t>
            </a:r>
            <a:endParaRPr lang="en-US" altLang="en-US" dirty="0"/>
          </a:p>
        </p:txBody>
      </p:sp>
      <p:pic>
        <p:nvPicPr>
          <p:cNvPr id="2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772400" y="60198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12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2"/>
          <p:cNvSpPr>
            <a:spLocks noGrp="1" noChangeArrowheads="1"/>
          </p:cNvSpPr>
          <p:nvPr>
            <p:ph type="title"/>
          </p:nvPr>
        </p:nvSpPr>
        <p:spPr>
          <a:xfrm>
            <a:off x="1010548" y="990600"/>
            <a:ext cx="7667625" cy="7620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dirty="0">
                <a:latin typeface="Gill Sans MT" panose="020B0502020104020203" pitchFamily="34" charset="0"/>
              </a:rPr>
              <a:t>Ethics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19174" y="2362200"/>
            <a:ext cx="7896225" cy="3886200"/>
          </a:xfrm>
        </p:spPr>
        <p:txBody>
          <a:bodyPr>
            <a:normAutofit fontScale="92500" lnSpcReduction="20000"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en-US" sz="2600" dirty="0">
                <a:latin typeface="+mj-lt"/>
                <a:cs typeface="Arial" panose="020B0604020202020204" pitchFamily="34" charset="0"/>
              </a:rPr>
              <a:t>Moral &amp; immoral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600" dirty="0">
                <a:latin typeface="+mj-lt"/>
                <a:cs typeface="Arial" panose="020B0604020202020204" pitchFamily="34" charset="0"/>
              </a:rPr>
              <a:t>Ethical principles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600" i="1" dirty="0" err="1">
                <a:latin typeface="+mj-lt"/>
                <a:cs typeface="Arial" panose="020B0604020202020204" pitchFamily="34" charset="0"/>
              </a:rPr>
              <a:t>Nonmaleficence</a:t>
            </a:r>
            <a:r>
              <a:rPr lang="en-US" altLang="en-US" sz="2600" i="1" dirty="0">
                <a:latin typeface="+mj-lt"/>
                <a:cs typeface="Arial" panose="020B0604020202020204" pitchFamily="34" charset="0"/>
              </a:rPr>
              <a:t>  -- do no harm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600" i="1" dirty="0" err="1">
                <a:latin typeface="+mj-lt"/>
                <a:cs typeface="Arial" panose="020B0604020202020204" pitchFamily="34" charset="0"/>
              </a:rPr>
              <a:t>Beneficience</a:t>
            </a:r>
            <a:r>
              <a:rPr lang="en-US" altLang="en-US" sz="2600" i="1" dirty="0">
                <a:latin typeface="+mj-lt"/>
                <a:cs typeface="Arial" panose="020B0604020202020204" pitchFamily="34" charset="0"/>
              </a:rPr>
              <a:t> --do good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600" i="1" dirty="0">
                <a:latin typeface="+mj-lt"/>
                <a:cs typeface="Arial" panose="020B0604020202020204" pitchFamily="34" charset="0"/>
              </a:rPr>
              <a:t>Autonomy/liberty -- people should be free to make their own decisions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600" i="1" dirty="0">
                <a:latin typeface="+mj-lt"/>
                <a:cs typeface="Arial" panose="020B0604020202020204" pitchFamily="34" charset="0"/>
              </a:rPr>
              <a:t>Justice/fairness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600" i="1" dirty="0">
                <a:latin typeface="+mj-lt"/>
                <a:cs typeface="Arial" panose="020B0604020202020204" pitchFamily="34" charset="0"/>
              </a:rPr>
              <a:t>Social utility -- what is best for society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600" dirty="0">
                <a:latin typeface="+mj-lt"/>
                <a:cs typeface="Arial" panose="020B0604020202020204" pitchFamily="34" charset="0"/>
              </a:rPr>
              <a:t>Ethical dilemma</a:t>
            </a:r>
          </a:p>
          <a:p>
            <a:pPr>
              <a:lnSpc>
                <a:spcPct val="90000"/>
              </a:lnSpc>
            </a:pPr>
            <a:r>
              <a:rPr lang="en-US" sz="2600" dirty="0">
                <a:latin typeface="+mj-lt"/>
                <a:cs typeface="Arial" panose="020B0604020202020204" pitchFamily="34" charset="0"/>
              </a:rPr>
              <a:t>Be sure to know application of different ethical principles</a:t>
            </a:r>
          </a:p>
          <a:p>
            <a:pPr eaLnBrk="1" hangingPunct="1">
              <a:lnSpc>
                <a:spcPct val="90000"/>
              </a:lnSpc>
            </a:pPr>
            <a:endParaRPr lang="en-US" altLang="en-US" dirty="0">
              <a:latin typeface="Gill Sans MT" panose="020B0502020104020203" pitchFamily="34" charset="0"/>
            </a:endParaRPr>
          </a:p>
        </p:txBody>
      </p:sp>
      <p:pic>
        <p:nvPicPr>
          <p:cNvPr id="2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061384" y="612906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6438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747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latin typeface="Gill Sans MT" pitchFamily="34" charset="0"/>
              </a:rPr>
              <a:t>Sexual Consumerism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latin typeface="Gill Sans MT" pitchFamily="34" charset="0"/>
              </a:rPr>
              <a:t>U.S. sex industry </a:t>
            </a:r>
            <a:r>
              <a:rPr lang="en-US" altLang="en-US">
                <a:latin typeface="Gill Sans MT" pitchFamily="34" charset="0"/>
                <a:sym typeface="Wingdings" pitchFamily="2" charset="2"/>
              </a:rPr>
              <a:t> </a:t>
            </a:r>
            <a:r>
              <a:rPr lang="en-US" altLang="en-US">
                <a:latin typeface="Gill Sans MT" pitchFamily="34" charset="0"/>
              </a:rPr>
              <a:t>multi-billion-dollar </a:t>
            </a:r>
          </a:p>
          <a:p>
            <a:pPr eaLnBrk="1" hangingPunct="1"/>
            <a:r>
              <a:rPr lang="en-US" altLang="en-US">
                <a:latin typeface="Gill Sans MT" pitchFamily="34" charset="0"/>
              </a:rPr>
              <a:t>As a nation, ambivalent about sexually explicit material (SEM) &amp; prostitution</a:t>
            </a:r>
          </a:p>
          <a:p>
            <a:pPr lvl="1" eaLnBrk="1" hangingPunct="1"/>
            <a:r>
              <a:rPr lang="en-US" altLang="en-US">
                <a:latin typeface="Gill Sans MT" pitchFamily="34" charset="0"/>
              </a:rPr>
              <a:t>viewed as immoral, exploitative, harmless, erotic, or something that cannot be regulated</a:t>
            </a:r>
          </a:p>
        </p:txBody>
      </p:sp>
      <p:pic>
        <p:nvPicPr>
          <p:cNvPr id="2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921625" y="5934075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76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latin typeface="Gill Sans MT" pitchFamily="34" charset="0"/>
              </a:rPr>
              <a:t>Terms related to SEM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latin typeface="Gill Sans MT" pitchFamily="34" charset="0"/>
              </a:rPr>
              <a:t>Obscenity - legal term</a:t>
            </a:r>
          </a:p>
          <a:p>
            <a:pPr eaLnBrk="1" hangingPunct="1"/>
            <a:r>
              <a:rPr lang="en-US" altLang="en-US" dirty="0">
                <a:latin typeface="Gill Sans MT" pitchFamily="34" charset="0"/>
              </a:rPr>
              <a:t>Erotica </a:t>
            </a:r>
          </a:p>
          <a:p>
            <a:pPr eaLnBrk="1" hangingPunct="1"/>
            <a:r>
              <a:rPr lang="en-US" altLang="en-US" dirty="0">
                <a:latin typeface="Gill Sans MT" pitchFamily="34" charset="0"/>
              </a:rPr>
              <a:t>Pornography</a:t>
            </a:r>
          </a:p>
          <a:p>
            <a:pPr eaLnBrk="1" hangingPunct="1"/>
            <a:r>
              <a:rPr lang="en-US" altLang="en-US" dirty="0">
                <a:latin typeface="Gill Sans MT" pitchFamily="34" charset="0"/>
              </a:rPr>
              <a:t>Sexually explicit material</a:t>
            </a:r>
          </a:p>
          <a:p>
            <a:pPr lvl="1" eaLnBrk="1" hangingPunct="1">
              <a:buFontTx/>
              <a:buNone/>
            </a:pPr>
            <a:endParaRPr lang="en-US" altLang="en-US" dirty="0">
              <a:latin typeface="Gill Sans MT" pitchFamily="34" charset="0"/>
            </a:endParaRPr>
          </a:p>
        </p:txBody>
      </p:sp>
      <p:pic>
        <p:nvPicPr>
          <p:cNvPr id="2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059947" y="5781675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533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Internet and SEM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Triple A engine</a:t>
            </a:r>
          </a:p>
          <a:p>
            <a:pPr lvl="1"/>
            <a:r>
              <a:rPr lang="en-US" altLang="en-US"/>
              <a:t>Access</a:t>
            </a:r>
          </a:p>
          <a:p>
            <a:pPr lvl="1"/>
            <a:r>
              <a:rPr lang="en-US" altLang="en-US"/>
              <a:t>Affordability</a:t>
            </a:r>
          </a:p>
          <a:p>
            <a:pPr lvl="1"/>
            <a:r>
              <a:rPr lang="en-US" altLang="en-US"/>
              <a:t>Anonymity (or the perception of)</a:t>
            </a:r>
          </a:p>
        </p:txBody>
      </p:sp>
      <p:pic>
        <p:nvPicPr>
          <p:cNvPr id="2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226425" y="5967143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032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latin typeface="Gill Sans MT" pitchFamily="34" charset="0"/>
              </a:rPr>
              <a:t>Themes in SEM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>
                <a:latin typeface="Gill Sans MT" pitchFamily="34" charset="0"/>
              </a:rPr>
              <a:t>Themes in SEM and mainstream media are similar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>
                <a:latin typeface="Gill Sans MT" pitchFamily="34" charset="0"/>
              </a:rPr>
              <a:t>Innuendoes, subordination of women, violence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>
                <a:latin typeface="Gill Sans MT" pitchFamily="34" charset="0"/>
              </a:rPr>
              <a:t>Four main themes in SEM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>
                <a:latin typeface="Gill Sans MT" pitchFamily="34" charset="0"/>
              </a:rPr>
              <a:t>Diverse sexual activity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>
                <a:latin typeface="Gill Sans MT" pitchFamily="34" charset="0"/>
              </a:rPr>
              <a:t>High levels of sexual desire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>
                <a:latin typeface="Gill Sans MT" pitchFamily="34" charset="0"/>
              </a:rPr>
              <a:t>Pleasure as purpose of sexual activity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>
                <a:latin typeface="Gill Sans MT" pitchFamily="34" charset="0"/>
              </a:rPr>
              <a:t>Many readily available sexual partners</a:t>
            </a:r>
          </a:p>
        </p:txBody>
      </p:sp>
      <p:pic>
        <p:nvPicPr>
          <p:cNvPr id="2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921625" y="5934075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40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Porn </a:t>
            </a:r>
            <a:r>
              <a:rPr lang="en-US" dirty="0" err="1"/>
              <a:t>vs</a:t>
            </a:r>
            <a:r>
              <a:rPr lang="en-US" dirty="0"/>
              <a:t> Reality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4"/>
              </a:rPr>
              <a:t>http://www.huffingtonpost.com/2013/07/30/porn-vs-real-sex-video_n_3677746.html</a:t>
            </a:r>
            <a:endParaRPr lang="en-US" dirty="0"/>
          </a:p>
          <a:p>
            <a:endParaRPr lang="en-US" dirty="0"/>
          </a:p>
        </p:txBody>
      </p:sp>
      <p:pic>
        <p:nvPicPr>
          <p:cNvPr id="5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226425" y="57816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2777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39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1173163" y="6265863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en-US" altLang="en-US"/>
          </a:p>
        </p:txBody>
      </p:sp>
      <p:sp>
        <p:nvSpPr>
          <p:cNvPr id="10243" name="Rectangle 3"/>
          <p:cNvSpPr>
            <a:spLocks noChangeArrowheads="1"/>
          </p:cNvSpPr>
          <p:nvPr/>
        </p:nvSpPr>
        <p:spPr bwMode="auto">
          <a:xfrm>
            <a:off x="35814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en-US" altLang="en-US"/>
          </a:p>
        </p:txBody>
      </p:sp>
      <p:sp>
        <p:nvSpPr>
          <p:cNvPr id="10244" name="Rectangle 4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en-US" altLang="en-US"/>
          </a:p>
        </p:txBody>
      </p:sp>
      <p:sp>
        <p:nvSpPr>
          <p:cNvPr id="10245" name="Rectangle 5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en-US" altLang="en-US"/>
          </a:p>
        </p:txBody>
      </p:sp>
      <p:sp>
        <p:nvSpPr>
          <p:cNvPr id="10246" name="AutoShap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latin typeface="Gill Sans MT" pitchFamily="34" charset="0"/>
              </a:rPr>
              <a:t>The Effects of SEM</a:t>
            </a:r>
          </a:p>
        </p:txBody>
      </p:sp>
      <p:sp>
        <p:nvSpPr>
          <p:cNvPr id="10247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1173163" y="2362200"/>
            <a:ext cx="7772400" cy="3962400"/>
          </a:xfrm>
        </p:spPr>
        <p:txBody>
          <a:bodyPr/>
          <a:lstStyle/>
          <a:p>
            <a:pPr eaLnBrk="1" hangingPunct="1"/>
            <a:r>
              <a:rPr lang="en-US" altLang="en-US" sz="2500">
                <a:latin typeface="Gill Sans MT" pitchFamily="34" charset="0"/>
              </a:rPr>
              <a:t>Sexual expression</a:t>
            </a:r>
          </a:p>
          <a:p>
            <a:pPr lvl="1" eaLnBrk="1" hangingPunct="1"/>
            <a:r>
              <a:rPr lang="en-US" altLang="en-US">
                <a:latin typeface="Gill Sans MT" pitchFamily="34" charset="0"/>
              </a:rPr>
              <a:t>Can enhance pleasure, knowledge, safe sex</a:t>
            </a:r>
          </a:p>
          <a:p>
            <a:pPr eaLnBrk="1" hangingPunct="1"/>
            <a:r>
              <a:rPr lang="en-US" altLang="en-US" sz="2500">
                <a:latin typeface="Gill Sans MT" pitchFamily="34" charset="0"/>
              </a:rPr>
              <a:t>Variation in personal emotional response</a:t>
            </a:r>
          </a:p>
          <a:p>
            <a:pPr eaLnBrk="1" hangingPunct="1"/>
            <a:r>
              <a:rPr lang="en-US" altLang="en-US" sz="2500">
                <a:latin typeface="Gill Sans MT" pitchFamily="34" charset="0"/>
              </a:rPr>
              <a:t>Unclear link between SEM, sexual aggression, sex discrimination</a:t>
            </a:r>
          </a:p>
          <a:p>
            <a:pPr eaLnBrk="1" hangingPunct="1"/>
            <a:r>
              <a:rPr lang="en-US" altLang="en-US" sz="2500">
                <a:latin typeface="Gill Sans MT" pitchFamily="34" charset="0"/>
              </a:rPr>
              <a:t>Wolf’s contention that it affects what men are attracted to</a:t>
            </a:r>
          </a:p>
          <a:p>
            <a:pPr lvl="1" eaLnBrk="1" hangingPunct="1"/>
            <a:r>
              <a:rPr lang="en-US" altLang="en-US" sz="2100">
                <a:latin typeface="Gill Sans MT" pitchFamily="34" charset="0"/>
              </a:rPr>
              <a:t>“real women” no longer appealing</a:t>
            </a:r>
          </a:p>
        </p:txBody>
      </p:sp>
      <p:pic>
        <p:nvPicPr>
          <p:cNvPr id="2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077200" y="5961063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719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Porn stats (2017 stats)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PornHub</a:t>
            </a:r>
            <a:r>
              <a:rPr lang="en-US" dirty="0"/>
              <a:t> claims 28.5 billion total visits</a:t>
            </a:r>
          </a:p>
          <a:p>
            <a:pPr lvl="1"/>
            <a:r>
              <a:rPr lang="en-US" dirty="0"/>
              <a:t>81 million a day, almost 4 million an hour, 56,000 a minute</a:t>
            </a:r>
          </a:p>
          <a:p>
            <a:r>
              <a:rPr lang="en-US" dirty="0"/>
              <a:t>Average site visit lasts 10 minutes</a:t>
            </a:r>
          </a:p>
          <a:p>
            <a:r>
              <a:rPr lang="en-US" dirty="0"/>
              <a:t>Visits over 10 minutes tend to be from people in the South</a:t>
            </a:r>
          </a:p>
          <a:p>
            <a:r>
              <a:rPr lang="en-US" dirty="0"/>
              <a:t>Users - 75% male; 25% female</a:t>
            </a:r>
          </a:p>
          <a:p>
            <a:pPr lvl="1"/>
            <a:endParaRPr lang="en-US" sz="1400" dirty="0"/>
          </a:p>
          <a:p>
            <a:pPr lvl="1"/>
            <a:r>
              <a:rPr lang="en-US" sz="1400" dirty="0"/>
              <a:t>Reference: </a:t>
            </a:r>
            <a:r>
              <a:rPr lang="en-US" sz="1400" dirty="0">
                <a:hlinkClick r:id="rId5"/>
              </a:rPr>
              <a:t>https://www.psychologytoday.com/us/blog/all-about-sex/201803/surprising-new-data-the-world-s-most-popular-porn-site</a:t>
            </a:r>
            <a:r>
              <a:rPr lang="en-US" sz="1400" dirty="0"/>
              <a:t> </a:t>
            </a:r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077200" y="59340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186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660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Porn is everywhere (2015 data)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Pornhub</a:t>
            </a:r>
            <a:r>
              <a:rPr lang="en-US" dirty="0"/>
              <a:t> had 87,849,731,608 pornographic videos viewed on its site </a:t>
            </a:r>
          </a:p>
          <a:p>
            <a:r>
              <a:rPr lang="en-US" dirty="0"/>
              <a:t>The equivalent of 12 videos per person </a:t>
            </a:r>
            <a:r>
              <a:rPr lang="en-US" i="1" dirty="0"/>
              <a:t>on the entire planet</a:t>
            </a:r>
            <a:r>
              <a:rPr lang="en-US" dirty="0"/>
              <a:t>. </a:t>
            </a:r>
          </a:p>
          <a:p>
            <a:r>
              <a:rPr lang="en-US" dirty="0"/>
              <a:t>And that's just one site. </a:t>
            </a:r>
          </a:p>
          <a:p>
            <a:r>
              <a:rPr lang="en-US" dirty="0"/>
              <a:t>The US accounts for 41% of </a:t>
            </a:r>
            <a:r>
              <a:rPr lang="en-US" dirty="0" err="1"/>
              <a:t>PornHub’s</a:t>
            </a:r>
            <a:r>
              <a:rPr lang="en-US" dirty="0"/>
              <a:t> traffic</a:t>
            </a:r>
          </a:p>
        </p:txBody>
      </p:sp>
    </p:spTree>
    <p:extLst>
      <p:ext uri="{BB962C8B-B14F-4D97-AF65-F5344CB8AC3E}">
        <p14:creationId xmlns:p14="http://schemas.microsoft.com/office/powerpoint/2010/main" val="12633926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0" y="457200"/>
            <a:ext cx="9049988" cy="6172200"/>
          </a:xfrm>
          <a:prstGeom prst="rect">
            <a:avLst/>
          </a:prstGeom>
        </p:spPr>
      </p:pic>
      <p:pic>
        <p:nvPicPr>
          <p:cNvPr id="5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08830" y="604999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2767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287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issues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Sex addiction is a controversial diagnosis</a:t>
            </a:r>
          </a:p>
          <a:p>
            <a:r>
              <a:rPr lang="en-US" dirty="0"/>
              <a:t>Addiction to SEM is also</a:t>
            </a:r>
          </a:p>
          <a:p>
            <a:r>
              <a:rPr lang="en-US" dirty="0"/>
              <a:t>Concern about exposure of children to SEM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077200" y="605772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2826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976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Porn Addiction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457200" lvl="1" indent="0">
              <a:buNone/>
            </a:pPr>
            <a:r>
              <a:rPr lang="en-US" dirty="0"/>
              <a:t>Is Porn Addictive?</a:t>
            </a:r>
          </a:p>
          <a:p>
            <a:pPr marL="457200" lvl="1" indent="0">
              <a:buNone/>
            </a:pPr>
            <a:r>
              <a:rPr lang="en-US" dirty="0">
                <a:hlinkClick r:id="rId5"/>
              </a:rPr>
              <a:t>https://www.youtube.com/watch?v=EBSG98qzaPc</a:t>
            </a: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r>
              <a:rPr lang="en-US" dirty="0"/>
              <a:t>Controversy: </a:t>
            </a:r>
          </a:p>
          <a:p>
            <a:pPr lvl="1">
              <a:buFontTx/>
              <a:buChar char="-"/>
            </a:pPr>
            <a:r>
              <a:rPr lang="en-US" dirty="0"/>
              <a:t>High levels of sexual fantasies and activities can be a problematic behavior (</a:t>
            </a:r>
            <a:r>
              <a:rPr lang="en-US" dirty="0" err="1"/>
              <a:t>hypersexuality</a:t>
            </a:r>
            <a:r>
              <a:rPr lang="en-US" dirty="0"/>
              <a:t>)</a:t>
            </a:r>
          </a:p>
          <a:p>
            <a:pPr lvl="1">
              <a:buFontTx/>
              <a:buChar char="-"/>
            </a:pPr>
            <a:r>
              <a:rPr lang="en-US" dirty="0"/>
              <a:t>Not included as a sexual disorder in DSM 5</a:t>
            </a:r>
          </a:p>
          <a:p>
            <a:pPr lvl="1">
              <a:buFontTx/>
              <a:buChar char="-"/>
            </a:pPr>
            <a:r>
              <a:rPr lang="en-US" dirty="0"/>
              <a:t>Some believe that there is enough research to support </a:t>
            </a:r>
            <a:r>
              <a:rPr lang="en-US" dirty="0" err="1"/>
              <a:t>hypersexuality</a:t>
            </a:r>
            <a:r>
              <a:rPr lang="en-US" dirty="0"/>
              <a:t> as a sexual health disorder (Reid and Kafka, 2014)</a:t>
            </a:r>
          </a:p>
          <a:p>
            <a:pPr lvl="1">
              <a:buFontTx/>
              <a:buChar char="-"/>
            </a:pPr>
            <a:r>
              <a:rPr lang="en-US" dirty="0"/>
              <a:t>Others believe that normal behaviors – like sexual behavior – should not be </a:t>
            </a:r>
            <a:r>
              <a:rPr lang="en-US" dirty="0" err="1"/>
              <a:t>pathologized</a:t>
            </a:r>
            <a:r>
              <a:rPr lang="en-US" dirty="0"/>
              <a:t> and that distinguishing between high levels of desire and pathological levels is difficult</a:t>
            </a:r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226425" y="593982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382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22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Capsules">
  <a:themeElements>
    <a:clrScheme name="Capsules 1">
      <a:dk1>
        <a:srgbClr val="003366"/>
      </a:dk1>
      <a:lt1>
        <a:srgbClr val="FFFFFF"/>
      </a:lt1>
      <a:dk2>
        <a:srgbClr val="006666"/>
      </a:dk2>
      <a:lt2>
        <a:srgbClr val="666699"/>
      </a:lt2>
      <a:accent1>
        <a:srgbClr val="33CCCC"/>
      </a:accent1>
      <a:accent2>
        <a:srgbClr val="99CC99"/>
      </a:accent2>
      <a:accent3>
        <a:srgbClr val="FFFFFF"/>
      </a:accent3>
      <a:accent4>
        <a:srgbClr val="002A56"/>
      </a:accent4>
      <a:accent5>
        <a:srgbClr val="ADE2E2"/>
      </a:accent5>
      <a:accent6>
        <a:srgbClr val="8AB98A"/>
      </a:accent6>
      <a:hlink>
        <a:srgbClr val="003366"/>
      </a:hlink>
      <a:folHlink>
        <a:srgbClr val="CC99FF"/>
      </a:folHlink>
    </a:clrScheme>
    <a:fontScheme name="Capsule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Capsules 1">
        <a:dk1>
          <a:srgbClr val="003366"/>
        </a:dk1>
        <a:lt1>
          <a:srgbClr val="FFFFFF"/>
        </a:lt1>
        <a:dk2>
          <a:srgbClr val="006666"/>
        </a:dk2>
        <a:lt2>
          <a:srgbClr val="666699"/>
        </a:lt2>
        <a:accent1>
          <a:srgbClr val="33CCCC"/>
        </a:accent1>
        <a:accent2>
          <a:srgbClr val="99CC99"/>
        </a:accent2>
        <a:accent3>
          <a:srgbClr val="FFFFFF"/>
        </a:accent3>
        <a:accent4>
          <a:srgbClr val="002A56"/>
        </a:accent4>
        <a:accent5>
          <a:srgbClr val="ADE2E2"/>
        </a:accent5>
        <a:accent6>
          <a:srgbClr val="8AB98A"/>
        </a:accent6>
        <a:hlink>
          <a:srgbClr val="003366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psules 2">
        <a:dk1>
          <a:srgbClr val="000000"/>
        </a:dk1>
        <a:lt1>
          <a:srgbClr val="FFFFFF"/>
        </a:lt1>
        <a:dk2>
          <a:srgbClr val="000000"/>
        </a:dk2>
        <a:lt2>
          <a:srgbClr val="808000"/>
        </a:lt2>
        <a:accent1>
          <a:srgbClr val="FFCC99"/>
        </a:accent1>
        <a:accent2>
          <a:srgbClr val="99CC00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8AB900"/>
        </a:accent6>
        <a:hlink>
          <a:srgbClr val="336600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psules 3">
        <a:dk1>
          <a:srgbClr val="006699"/>
        </a:dk1>
        <a:lt1>
          <a:srgbClr val="FFFFFF"/>
        </a:lt1>
        <a:dk2>
          <a:srgbClr val="6699FF"/>
        </a:dk2>
        <a:lt2>
          <a:srgbClr val="FFFFFF"/>
        </a:lt2>
        <a:accent1>
          <a:srgbClr val="33CCCC"/>
        </a:accent1>
        <a:accent2>
          <a:srgbClr val="006699"/>
        </a:accent2>
        <a:accent3>
          <a:srgbClr val="B8CAFF"/>
        </a:accent3>
        <a:accent4>
          <a:srgbClr val="DADADA"/>
        </a:accent4>
        <a:accent5>
          <a:srgbClr val="ADE2E2"/>
        </a:accent5>
        <a:accent6>
          <a:srgbClr val="005C8A"/>
        </a:accent6>
        <a:hlink>
          <a:srgbClr val="99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psules 4">
        <a:dk1>
          <a:srgbClr val="000000"/>
        </a:dk1>
        <a:lt1>
          <a:srgbClr val="FFFFFF"/>
        </a:lt1>
        <a:dk2>
          <a:srgbClr val="9900CC"/>
        </a:dk2>
        <a:lt2>
          <a:srgbClr val="006600"/>
        </a:lt2>
        <a:accent1>
          <a:srgbClr val="33CC33"/>
        </a:accent1>
        <a:accent2>
          <a:srgbClr val="FFCC66"/>
        </a:accent2>
        <a:accent3>
          <a:srgbClr val="FFFFFF"/>
        </a:accent3>
        <a:accent4>
          <a:srgbClr val="000000"/>
        </a:accent4>
        <a:accent5>
          <a:srgbClr val="ADE2AD"/>
        </a:accent5>
        <a:accent6>
          <a:srgbClr val="E7B95C"/>
        </a:accent6>
        <a:hlink>
          <a:srgbClr val="0033CC"/>
        </a:hlink>
        <a:folHlink>
          <a:srgbClr val="CC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psules 5">
        <a:dk1>
          <a:srgbClr val="000066"/>
        </a:dk1>
        <a:lt1>
          <a:srgbClr val="FFFFFF"/>
        </a:lt1>
        <a:dk2>
          <a:srgbClr val="336699"/>
        </a:dk2>
        <a:lt2>
          <a:srgbClr val="FFFFEB"/>
        </a:lt2>
        <a:accent1>
          <a:srgbClr val="99CCFF"/>
        </a:accent1>
        <a:accent2>
          <a:srgbClr val="9999FF"/>
        </a:accent2>
        <a:accent3>
          <a:srgbClr val="ADB8CA"/>
        </a:accent3>
        <a:accent4>
          <a:srgbClr val="DADADA"/>
        </a:accent4>
        <a:accent5>
          <a:srgbClr val="CAE2FF"/>
        </a:accent5>
        <a:accent6>
          <a:srgbClr val="8A8AE7"/>
        </a:accent6>
        <a:hlink>
          <a:srgbClr val="CCCCFF"/>
        </a:hlink>
        <a:folHlink>
          <a:srgbClr val="C68D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psules 6">
        <a:dk1>
          <a:srgbClr val="808000"/>
        </a:dk1>
        <a:lt1>
          <a:srgbClr val="FFFFFF"/>
        </a:lt1>
        <a:dk2>
          <a:srgbClr val="006666"/>
        </a:dk2>
        <a:lt2>
          <a:srgbClr val="FFFFFF"/>
        </a:lt2>
        <a:accent1>
          <a:srgbClr val="FFCC66"/>
        </a:accent1>
        <a:accent2>
          <a:srgbClr val="00ACA8"/>
        </a:accent2>
        <a:accent3>
          <a:srgbClr val="AAB8B8"/>
        </a:accent3>
        <a:accent4>
          <a:srgbClr val="DADADA"/>
        </a:accent4>
        <a:accent5>
          <a:srgbClr val="FFE2B8"/>
        </a:accent5>
        <a:accent6>
          <a:srgbClr val="009B98"/>
        </a:accent6>
        <a:hlink>
          <a:srgbClr val="CCCC00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psules 7">
        <a:dk1>
          <a:srgbClr val="FFFFCC"/>
        </a:dk1>
        <a:lt1>
          <a:srgbClr val="FFFFFF"/>
        </a:lt1>
        <a:dk2>
          <a:srgbClr val="660033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B8AAAD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FFCC00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psules 8">
        <a:dk1>
          <a:srgbClr val="FF0000"/>
        </a:dk1>
        <a:lt1>
          <a:srgbClr val="FFFFFF"/>
        </a:lt1>
        <a:dk2>
          <a:srgbClr val="000000"/>
        </a:dk2>
        <a:lt2>
          <a:srgbClr val="FFFFFF"/>
        </a:lt2>
        <a:accent1>
          <a:srgbClr val="FFCC00"/>
        </a:accent1>
        <a:accent2>
          <a:srgbClr val="CC3300"/>
        </a:accent2>
        <a:accent3>
          <a:srgbClr val="AA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FF6600"/>
        </a:hlink>
        <a:folHlink>
          <a:srgbClr val="FF7C8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Capsules</Template>
  <TotalTime>657</TotalTime>
  <Words>904</Words>
  <Application>Microsoft Office PowerPoint</Application>
  <PresentationFormat>On-screen Show (4:3)</PresentationFormat>
  <Paragraphs>151</Paragraphs>
  <Slides>13</Slides>
  <Notes>9</Notes>
  <HiddenSlides>0</HiddenSlides>
  <MMClips>12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Gill Sans MT</vt:lpstr>
      <vt:lpstr>Times New Roman</vt:lpstr>
      <vt:lpstr>Wingdings</vt:lpstr>
      <vt:lpstr>Capsules</vt:lpstr>
      <vt:lpstr>SEXUALLY EXPLICIT MATERIALS</vt:lpstr>
      <vt:lpstr>Ethics</vt:lpstr>
      <vt:lpstr>Sexual Consumerism</vt:lpstr>
      <vt:lpstr>Terms related to SEM</vt:lpstr>
      <vt:lpstr>Internet and SEM</vt:lpstr>
      <vt:lpstr>Themes in SEM</vt:lpstr>
      <vt:lpstr>Porn vs Reality</vt:lpstr>
      <vt:lpstr>The Effects of SEM</vt:lpstr>
      <vt:lpstr>Porn stats (2017 stats)</vt:lpstr>
      <vt:lpstr>Porn is everywhere (2015 data)</vt:lpstr>
      <vt:lpstr>PowerPoint Presentation</vt:lpstr>
      <vt:lpstr>Other issues</vt:lpstr>
      <vt:lpstr>Porn Addiction</vt:lpstr>
    </vt:vector>
  </TitlesOfParts>
  <Company>Jones &amp; Bartlett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OBJECTIVES I</dc:title>
  <dc:creator>epearson</dc:creator>
  <cp:lastModifiedBy>Taja Gordon</cp:lastModifiedBy>
  <cp:revision>36</cp:revision>
  <dcterms:created xsi:type="dcterms:W3CDTF">1999-08-02T19:45:33Z</dcterms:created>
  <dcterms:modified xsi:type="dcterms:W3CDTF">2020-12-04T02:44:53Z</dcterms:modified>
</cp:coreProperties>
</file>